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1" r:id="rId5"/>
    <p:sldId id="260" r:id="rId6"/>
    <p:sldId id="261" r:id="rId7"/>
    <p:sldId id="259" r:id="rId8"/>
    <p:sldId id="262" r:id="rId9"/>
    <p:sldId id="263" r:id="rId10"/>
    <p:sldId id="265" r:id="rId11"/>
    <p:sldId id="264" r:id="rId12"/>
    <p:sldId id="266" r:id="rId13"/>
    <p:sldId id="267" r:id="rId14"/>
    <p:sldId id="269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 varScale="1">
        <p:scale>
          <a:sx n="87" d="100"/>
          <a:sy n="87" d="100"/>
        </p:scale>
        <p:origin x="2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cmdsc.wordpress.com/2009/11/22/the-kingdom-of-colorado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en.wikipedia.org/wiki/File:Map_of_Oregon_NA.pn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://elgourmeturbano.blogspot.com.ar/2015/05/7-mitos-sobre-la-cerveza-son-desmentidos.html" TargetMode="External"/><Relationship Id="rId4" Type="http://schemas.openxmlformats.org/officeDocument/2006/relationships/hyperlink" Target="https://commons.wikimedia.org/wiki/File:Castle_Rock_Brewery_-_Nottingham_-_England_-_2004-11-04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lgourmeturbano.blogspot.com.ar/2015/05/7-mitos-sobre-la-cerveza-son-desmentidos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mrkaplansclass.wikispaces.com/Five+Regions+for+the+Student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A0A0A-C620-4750-A190-58773EC01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424" y="847726"/>
            <a:ext cx="6150510" cy="3200400"/>
          </a:xfrm>
        </p:spPr>
        <p:txBody>
          <a:bodyPr>
            <a:normAutofit/>
          </a:bodyPr>
          <a:lstStyle/>
          <a:p>
            <a:r>
              <a:rPr lang="en-US" dirty="0"/>
              <a:t>Trends in US Breweries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88FA18-55C1-4B92-8169-0AC5403E5F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4424" y="4124325"/>
            <a:ext cx="6150510" cy="1905000"/>
          </a:xfrm>
        </p:spPr>
        <p:txBody>
          <a:bodyPr>
            <a:normAutofit/>
          </a:bodyPr>
          <a:lstStyle/>
          <a:p>
            <a:r>
              <a:rPr lang="en-US" dirty="0"/>
              <a:t>A repot prepared by </a:t>
            </a:r>
            <a:r>
              <a:rPr lang="en-US" dirty="0" err="1"/>
              <a:t>Tajar</a:t>
            </a:r>
            <a:r>
              <a:rPr lang="en-US" dirty="0"/>
              <a:t>, Inc.</a:t>
            </a:r>
          </a:p>
          <a:p>
            <a:endParaRPr lang="en-US" dirty="0"/>
          </a:p>
          <a:p>
            <a:pPr algn="l"/>
            <a:r>
              <a:rPr lang="en-US" dirty="0"/>
              <a:t>Rajat </a:t>
            </a:r>
            <a:r>
              <a:rPr lang="en-US" dirty="0" err="1"/>
              <a:t>Chandna</a:t>
            </a:r>
            <a:r>
              <a:rPr lang="en-US" dirty="0"/>
              <a:t>, Andy Ho, An Nguyen, Jodi Pafford, and Tori </a:t>
            </a:r>
            <a:r>
              <a:rPr lang="en-US" dirty="0" err="1"/>
              <a:t>Wheelis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483CD4-F57F-429F-B8C4-411B9E26C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39" y="315714"/>
            <a:ext cx="4405300" cy="622657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79991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77F3-FD2D-47D4-B71C-7F13E126D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Maximum ABV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7B09A8E5-483B-4A25-B9C1-E1B16BF93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3192" y="1136030"/>
            <a:ext cx="5451627" cy="426589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C6BA29-BBC7-430E-9048-94E6AB3181B1}"/>
              </a:ext>
            </a:extLst>
          </p:cNvPr>
          <p:cNvSpPr txBox="1"/>
          <p:nvPr/>
        </p:nvSpPr>
        <p:spPr>
          <a:xfrm>
            <a:off x="3244359" y="5201873"/>
            <a:ext cx="285046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4" tooltip="http://fcmdsc.wordpress.com/2009/11/22/the-kingdom-of-colorado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BY-NC-SA</a:t>
            </a:r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D07ADC5-8211-43E9-BBD9-15BDE784AADF}"/>
              </a:ext>
            </a:extLst>
          </p:cNvPr>
          <p:cNvSpPr/>
          <p:nvPr/>
        </p:nvSpPr>
        <p:spPr>
          <a:xfrm>
            <a:off x="7587574" y="2949919"/>
            <a:ext cx="3550596" cy="2251954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1.25%</a:t>
            </a:r>
          </a:p>
        </p:txBody>
      </p:sp>
    </p:spTree>
    <p:extLst>
      <p:ext uri="{BB962C8B-B14F-4D97-AF65-F5344CB8AC3E}">
        <p14:creationId xmlns:p14="http://schemas.microsoft.com/office/powerpoint/2010/main" val="1582467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77F3-FD2D-47D4-B71C-7F13E126D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Most Bitter (IBU)</a:t>
            </a:r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6E6BB2BC-DC15-4087-9501-BB806B777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02114" y="925970"/>
            <a:ext cx="6916633" cy="468601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112C74-B0E5-4785-A336-7A6CE841AB96}"/>
              </a:ext>
            </a:extLst>
          </p:cNvPr>
          <p:cNvSpPr txBox="1"/>
          <p:nvPr/>
        </p:nvSpPr>
        <p:spPr>
          <a:xfrm>
            <a:off x="8867085" y="5411933"/>
            <a:ext cx="26805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en.wikipedia.org/wiki/File:Map_of_Oregon_NA.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AE3D29B-334A-4FDF-B263-83CC552B6035}"/>
              </a:ext>
            </a:extLst>
          </p:cNvPr>
          <p:cNvSpPr/>
          <p:nvPr/>
        </p:nvSpPr>
        <p:spPr>
          <a:xfrm>
            <a:off x="723515" y="2939759"/>
            <a:ext cx="3550596" cy="2251954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Add Count</a:t>
            </a:r>
          </a:p>
        </p:txBody>
      </p:sp>
    </p:spTree>
    <p:extLst>
      <p:ext uri="{BB962C8B-B14F-4D97-AF65-F5344CB8AC3E}">
        <p14:creationId xmlns:p14="http://schemas.microsoft.com/office/powerpoint/2010/main" val="3560164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053AF-6841-4EAA-A3D8-D8715D14E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Notable Information about ABV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BE382-9DE9-4950-A5E0-BDDFF1ABE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Summary Stats about ABV from question 6</a:t>
            </a:r>
          </a:p>
        </p:txBody>
      </p:sp>
    </p:spTree>
    <p:extLst>
      <p:ext uri="{BB962C8B-B14F-4D97-AF65-F5344CB8AC3E}">
        <p14:creationId xmlns:p14="http://schemas.microsoft.com/office/powerpoint/2010/main" val="2533292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8029A-AA3D-423E-9040-500A11652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4" y="847726"/>
            <a:ext cx="615051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IBU vs ABV Relationship?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FC60A-40D0-416A-A6EE-DD0D0FC7A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4" y="4124325"/>
            <a:ext cx="6150510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 dirty="0"/>
              <a:t>Insert scatterplot from question 7</a:t>
            </a:r>
          </a:p>
        </p:txBody>
      </p:sp>
    </p:spTree>
    <p:extLst>
      <p:ext uri="{BB962C8B-B14F-4D97-AF65-F5344CB8AC3E}">
        <p14:creationId xmlns:p14="http://schemas.microsoft.com/office/powerpoint/2010/main" val="895437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254D1-3732-4AD8-BEA6-F52F5029B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63" y="988403"/>
            <a:ext cx="615051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Questions?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CAAF5D7-299C-47E0-BF58-5B55CABE4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5673" y="1168283"/>
            <a:ext cx="4521434" cy="452143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361037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CBEB-34F7-4AB3-83C8-A33C24B1B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418" y="609600"/>
            <a:ext cx="6223821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 for allowing us to partner with you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16F42C-88CE-4C70-A627-FAB179709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1017" y="620720"/>
            <a:ext cx="3967278" cy="560746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23348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58B2D-D08B-4186-A513-D0433FDEC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23" y="1430179"/>
            <a:ext cx="3798760" cy="3675908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/>
              <a:t>The TAJAR, Inc Team: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37621F-3E53-4946-844E-C51246BFA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A64FE9-0F66-460B-89A3-79E9789ED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9DBA25F-9778-4AAE-BA46-C1D8CB68E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22FB27-E9E3-4B73-93D2-B3F0704A33C0}"/>
              </a:ext>
            </a:extLst>
          </p:cNvPr>
          <p:cNvSpPr/>
          <p:nvPr/>
        </p:nvSpPr>
        <p:spPr>
          <a:xfrm>
            <a:off x="5054375" y="967845"/>
            <a:ext cx="6046132" cy="839474"/>
          </a:xfrm>
          <a:custGeom>
            <a:avLst/>
            <a:gdLst>
              <a:gd name="connsiteX0" fmla="*/ 0 w 6046132"/>
              <a:gd name="connsiteY0" fmla="*/ 139915 h 839474"/>
              <a:gd name="connsiteX1" fmla="*/ 139915 w 6046132"/>
              <a:gd name="connsiteY1" fmla="*/ 0 h 839474"/>
              <a:gd name="connsiteX2" fmla="*/ 5906217 w 6046132"/>
              <a:gd name="connsiteY2" fmla="*/ 0 h 839474"/>
              <a:gd name="connsiteX3" fmla="*/ 6046132 w 6046132"/>
              <a:gd name="connsiteY3" fmla="*/ 139915 h 839474"/>
              <a:gd name="connsiteX4" fmla="*/ 6046132 w 6046132"/>
              <a:gd name="connsiteY4" fmla="*/ 699559 h 839474"/>
              <a:gd name="connsiteX5" fmla="*/ 5906217 w 6046132"/>
              <a:gd name="connsiteY5" fmla="*/ 839474 h 839474"/>
              <a:gd name="connsiteX6" fmla="*/ 139915 w 6046132"/>
              <a:gd name="connsiteY6" fmla="*/ 839474 h 839474"/>
              <a:gd name="connsiteX7" fmla="*/ 0 w 6046132"/>
              <a:gd name="connsiteY7" fmla="*/ 699559 h 839474"/>
              <a:gd name="connsiteX8" fmla="*/ 0 w 6046132"/>
              <a:gd name="connsiteY8" fmla="*/ 139915 h 83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6132" h="839474">
                <a:moveTo>
                  <a:pt x="0" y="139915"/>
                </a:moveTo>
                <a:cubicBezTo>
                  <a:pt x="0" y="62642"/>
                  <a:pt x="62642" y="0"/>
                  <a:pt x="139915" y="0"/>
                </a:cubicBezTo>
                <a:lnTo>
                  <a:pt x="5906217" y="0"/>
                </a:lnTo>
                <a:cubicBezTo>
                  <a:pt x="5983490" y="0"/>
                  <a:pt x="6046132" y="62642"/>
                  <a:pt x="6046132" y="139915"/>
                </a:cubicBezTo>
                <a:lnTo>
                  <a:pt x="6046132" y="699559"/>
                </a:lnTo>
                <a:cubicBezTo>
                  <a:pt x="6046132" y="776832"/>
                  <a:pt x="5983490" y="839474"/>
                  <a:pt x="5906217" y="839474"/>
                </a:cubicBezTo>
                <a:lnTo>
                  <a:pt x="139915" y="839474"/>
                </a:lnTo>
                <a:cubicBezTo>
                  <a:pt x="62642" y="839474"/>
                  <a:pt x="0" y="776832"/>
                  <a:pt x="0" y="699559"/>
                </a:cubicBezTo>
                <a:lnTo>
                  <a:pt x="0" y="13991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330" tIns="174330" rIns="174330" bIns="174330" numCol="1" spcCol="1270" anchor="ctr" anchorCtr="0">
            <a:noAutofit/>
          </a:bodyPr>
          <a:lstStyle/>
          <a:p>
            <a:pPr marL="0" lvl="0" indent="0" algn="l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kern="1200" dirty="0"/>
              <a:t>Rajat </a:t>
            </a:r>
            <a:r>
              <a:rPr lang="en-US" sz="3500" kern="1200" dirty="0" err="1"/>
              <a:t>Chandna</a:t>
            </a:r>
            <a:endParaRPr lang="en-US" sz="3500" kern="12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B2A36B7-0823-445A-8A79-8FDED4F5FCE5}"/>
              </a:ext>
            </a:extLst>
          </p:cNvPr>
          <p:cNvSpPr/>
          <p:nvPr/>
        </p:nvSpPr>
        <p:spPr>
          <a:xfrm>
            <a:off x="5054375" y="1908120"/>
            <a:ext cx="6046132" cy="839474"/>
          </a:xfrm>
          <a:custGeom>
            <a:avLst/>
            <a:gdLst>
              <a:gd name="connsiteX0" fmla="*/ 0 w 6046132"/>
              <a:gd name="connsiteY0" fmla="*/ 139915 h 839474"/>
              <a:gd name="connsiteX1" fmla="*/ 139915 w 6046132"/>
              <a:gd name="connsiteY1" fmla="*/ 0 h 839474"/>
              <a:gd name="connsiteX2" fmla="*/ 5906217 w 6046132"/>
              <a:gd name="connsiteY2" fmla="*/ 0 h 839474"/>
              <a:gd name="connsiteX3" fmla="*/ 6046132 w 6046132"/>
              <a:gd name="connsiteY3" fmla="*/ 139915 h 839474"/>
              <a:gd name="connsiteX4" fmla="*/ 6046132 w 6046132"/>
              <a:gd name="connsiteY4" fmla="*/ 699559 h 839474"/>
              <a:gd name="connsiteX5" fmla="*/ 5906217 w 6046132"/>
              <a:gd name="connsiteY5" fmla="*/ 839474 h 839474"/>
              <a:gd name="connsiteX6" fmla="*/ 139915 w 6046132"/>
              <a:gd name="connsiteY6" fmla="*/ 839474 h 839474"/>
              <a:gd name="connsiteX7" fmla="*/ 0 w 6046132"/>
              <a:gd name="connsiteY7" fmla="*/ 699559 h 839474"/>
              <a:gd name="connsiteX8" fmla="*/ 0 w 6046132"/>
              <a:gd name="connsiteY8" fmla="*/ 139915 h 83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6132" h="839474">
                <a:moveTo>
                  <a:pt x="0" y="139915"/>
                </a:moveTo>
                <a:cubicBezTo>
                  <a:pt x="0" y="62642"/>
                  <a:pt x="62642" y="0"/>
                  <a:pt x="139915" y="0"/>
                </a:cubicBezTo>
                <a:lnTo>
                  <a:pt x="5906217" y="0"/>
                </a:lnTo>
                <a:cubicBezTo>
                  <a:pt x="5983490" y="0"/>
                  <a:pt x="6046132" y="62642"/>
                  <a:pt x="6046132" y="139915"/>
                </a:cubicBezTo>
                <a:lnTo>
                  <a:pt x="6046132" y="699559"/>
                </a:lnTo>
                <a:cubicBezTo>
                  <a:pt x="6046132" y="776832"/>
                  <a:pt x="5983490" y="839474"/>
                  <a:pt x="5906217" y="839474"/>
                </a:cubicBezTo>
                <a:lnTo>
                  <a:pt x="139915" y="839474"/>
                </a:lnTo>
                <a:cubicBezTo>
                  <a:pt x="62642" y="839474"/>
                  <a:pt x="0" y="776832"/>
                  <a:pt x="0" y="699559"/>
                </a:cubicBezTo>
                <a:lnTo>
                  <a:pt x="0" y="13991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330" tIns="174330" rIns="174330" bIns="174330" numCol="1" spcCol="1270" anchor="ctr" anchorCtr="0">
            <a:noAutofit/>
          </a:bodyPr>
          <a:lstStyle/>
          <a:p>
            <a:pPr marL="0" lvl="0" indent="0" algn="l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kern="1200" dirty="0"/>
              <a:t>Andy Ho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417BCCD-A24C-44EF-AAA7-8AC2AAC9014C}"/>
              </a:ext>
            </a:extLst>
          </p:cNvPr>
          <p:cNvSpPr/>
          <p:nvPr/>
        </p:nvSpPr>
        <p:spPr>
          <a:xfrm>
            <a:off x="5054375" y="2848395"/>
            <a:ext cx="6046132" cy="839474"/>
          </a:xfrm>
          <a:custGeom>
            <a:avLst/>
            <a:gdLst>
              <a:gd name="connsiteX0" fmla="*/ 0 w 6046132"/>
              <a:gd name="connsiteY0" fmla="*/ 139915 h 839474"/>
              <a:gd name="connsiteX1" fmla="*/ 139915 w 6046132"/>
              <a:gd name="connsiteY1" fmla="*/ 0 h 839474"/>
              <a:gd name="connsiteX2" fmla="*/ 5906217 w 6046132"/>
              <a:gd name="connsiteY2" fmla="*/ 0 h 839474"/>
              <a:gd name="connsiteX3" fmla="*/ 6046132 w 6046132"/>
              <a:gd name="connsiteY3" fmla="*/ 139915 h 839474"/>
              <a:gd name="connsiteX4" fmla="*/ 6046132 w 6046132"/>
              <a:gd name="connsiteY4" fmla="*/ 699559 h 839474"/>
              <a:gd name="connsiteX5" fmla="*/ 5906217 w 6046132"/>
              <a:gd name="connsiteY5" fmla="*/ 839474 h 839474"/>
              <a:gd name="connsiteX6" fmla="*/ 139915 w 6046132"/>
              <a:gd name="connsiteY6" fmla="*/ 839474 h 839474"/>
              <a:gd name="connsiteX7" fmla="*/ 0 w 6046132"/>
              <a:gd name="connsiteY7" fmla="*/ 699559 h 839474"/>
              <a:gd name="connsiteX8" fmla="*/ 0 w 6046132"/>
              <a:gd name="connsiteY8" fmla="*/ 139915 h 83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6132" h="839474">
                <a:moveTo>
                  <a:pt x="0" y="139915"/>
                </a:moveTo>
                <a:cubicBezTo>
                  <a:pt x="0" y="62642"/>
                  <a:pt x="62642" y="0"/>
                  <a:pt x="139915" y="0"/>
                </a:cubicBezTo>
                <a:lnTo>
                  <a:pt x="5906217" y="0"/>
                </a:lnTo>
                <a:cubicBezTo>
                  <a:pt x="5983490" y="0"/>
                  <a:pt x="6046132" y="62642"/>
                  <a:pt x="6046132" y="139915"/>
                </a:cubicBezTo>
                <a:lnTo>
                  <a:pt x="6046132" y="699559"/>
                </a:lnTo>
                <a:cubicBezTo>
                  <a:pt x="6046132" y="776832"/>
                  <a:pt x="5983490" y="839474"/>
                  <a:pt x="5906217" y="839474"/>
                </a:cubicBezTo>
                <a:lnTo>
                  <a:pt x="139915" y="839474"/>
                </a:lnTo>
                <a:cubicBezTo>
                  <a:pt x="62642" y="839474"/>
                  <a:pt x="0" y="776832"/>
                  <a:pt x="0" y="699559"/>
                </a:cubicBezTo>
                <a:lnTo>
                  <a:pt x="0" y="13991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330" tIns="174330" rIns="174330" bIns="174330" numCol="1" spcCol="1270" anchor="ctr" anchorCtr="0">
            <a:noAutofit/>
          </a:bodyPr>
          <a:lstStyle/>
          <a:p>
            <a:pPr marL="0" lvl="0" indent="0" algn="l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kern="1200"/>
              <a:t>An Nguyen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72348BA-B2C5-459C-9A85-AD8D4751C469}"/>
              </a:ext>
            </a:extLst>
          </p:cNvPr>
          <p:cNvSpPr/>
          <p:nvPr/>
        </p:nvSpPr>
        <p:spPr>
          <a:xfrm>
            <a:off x="5054375" y="3788670"/>
            <a:ext cx="6046132" cy="839474"/>
          </a:xfrm>
          <a:custGeom>
            <a:avLst/>
            <a:gdLst>
              <a:gd name="connsiteX0" fmla="*/ 0 w 6046132"/>
              <a:gd name="connsiteY0" fmla="*/ 139915 h 839474"/>
              <a:gd name="connsiteX1" fmla="*/ 139915 w 6046132"/>
              <a:gd name="connsiteY1" fmla="*/ 0 h 839474"/>
              <a:gd name="connsiteX2" fmla="*/ 5906217 w 6046132"/>
              <a:gd name="connsiteY2" fmla="*/ 0 h 839474"/>
              <a:gd name="connsiteX3" fmla="*/ 6046132 w 6046132"/>
              <a:gd name="connsiteY3" fmla="*/ 139915 h 839474"/>
              <a:gd name="connsiteX4" fmla="*/ 6046132 w 6046132"/>
              <a:gd name="connsiteY4" fmla="*/ 699559 h 839474"/>
              <a:gd name="connsiteX5" fmla="*/ 5906217 w 6046132"/>
              <a:gd name="connsiteY5" fmla="*/ 839474 h 839474"/>
              <a:gd name="connsiteX6" fmla="*/ 139915 w 6046132"/>
              <a:gd name="connsiteY6" fmla="*/ 839474 h 839474"/>
              <a:gd name="connsiteX7" fmla="*/ 0 w 6046132"/>
              <a:gd name="connsiteY7" fmla="*/ 699559 h 839474"/>
              <a:gd name="connsiteX8" fmla="*/ 0 w 6046132"/>
              <a:gd name="connsiteY8" fmla="*/ 139915 h 83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6132" h="839474">
                <a:moveTo>
                  <a:pt x="0" y="139915"/>
                </a:moveTo>
                <a:cubicBezTo>
                  <a:pt x="0" y="62642"/>
                  <a:pt x="62642" y="0"/>
                  <a:pt x="139915" y="0"/>
                </a:cubicBezTo>
                <a:lnTo>
                  <a:pt x="5906217" y="0"/>
                </a:lnTo>
                <a:cubicBezTo>
                  <a:pt x="5983490" y="0"/>
                  <a:pt x="6046132" y="62642"/>
                  <a:pt x="6046132" y="139915"/>
                </a:cubicBezTo>
                <a:lnTo>
                  <a:pt x="6046132" y="699559"/>
                </a:lnTo>
                <a:cubicBezTo>
                  <a:pt x="6046132" y="776832"/>
                  <a:pt x="5983490" y="839474"/>
                  <a:pt x="5906217" y="839474"/>
                </a:cubicBezTo>
                <a:lnTo>
                  <a:pt x="139915" y="839474"/>
                </a:lnTo>
                <a:cubicBezTo>
                  <a:pt x="62642" y="839474"/>
                  <a:pt x="0" y="776832"/>
                  <a:pt x="0" y="699559"/>
                </a:cubicBezTo>
                <a:lnTo>
                  <a:pt x="0" y="13991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330" tIns="174330" rIns="174330" bIns="174330" numCol="1" spcCol="1270" anchor="ctr" anchorCtr="0">
            <a:noAutofit/>
          </a:bodyPr>
          <a:lstStyle/>
          <a:p>
            <a:pPr marL="0" lvl="0" indent="0" algn="l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kern="1200"/>
              <a:t>Jodi Pafford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8819A3F-05A8-482D-B967-3212FBEF5B1C}"/>
              </a:ext>
            </a:extLst>
          </p:cNvPr>
          <p:cNvSpPr/>
          <p:nvPr/>
        </p:nvSpPr>
        <p:spPr>
          <a:xfrm>
            <a:off x="5054375" y="4728945"/>
            <a:ext cx="6046132" cy="839474"/>
          </a:xfrm>
          <a:custGeom>
            <a:avLst/>
            <a:gdLst>
              <a:gd name="connsiteX0" fmla="*/ 0 w 6046132"/>
              <a:gd name="connsiteY0" fmla="*/ 139915 h 839474"/>
              <a:gd name="connsiteX1" fmla="*/ 139915 w 6046132"/>
              <a:gd name="connsiteY1" fmla="*/ 0 h 839474"/>
              <a:gd name="connsiteX2" fmla="*/ 5906217 w 6046132"/>
              <a:gd name="connsiteY2" fmla="*/ 0 h 839474"/>
              <a:gd name="connsiteX3" fmla="*/ 6046132 w 6046132"/>
              <a:gd name="connsiteY3" fmla="*/ 139915 h 839474"/>
              <a:gd name="connsiteX4" fmla="*/ 6046132 w 6046132"/>
              <a:gd name="connsiteY4" fmla="*/ 699559 h 839474"/>
              <a:gd name="connsiteX5" fmla="*/ 5906217 w 6046132"/>
              <a:gd name="connsiteY5" fmla="*/ 839474 h 839474"/>
              <a:gd name="connsiteX6" fmla="*/ 139915 w 6046132"/>
              <a:gd name="connsiteY6" fmla="*/ 839474 h 839474"/>
              <a:gd name="connsiteX7" fmla="*/ 0 w 6046132"/>
              <a:gd name="connsiteY7" fmla="*/ 699559 h 839474"/>
              <a:gd name="connsiteX8" fmla="*/ 0 w 6046132"/>
              <a:gd name="connsiteY8" fmla="*/ 139915 h 83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6132" h="839474">
                <a:moveTo>
                  <a:pt x="0" y="139915"/>
                </a:moveTo>
                <a:cubicBezTo>
                  <a:pt x="0" y="62642"/>
                  <a:pt x="62642" y="0"/>
                  <a:pt x="139915" y="0"/>
                </a:cubicBezTo>
                <a:lnTo>
                  <a:pt x="5906217" y="0"/>
                </a:lnTo>
                <a:cubicBezTo>
                  <a:pt x="5983490" y="0"/>
                  <a:pt x="6046132" y="62642"/>
                  <a:pt x="6046132" y="139915"/>
                </a:cubicBezTo>
                <a:lnTo>
                  <a:pt x="6046132" y="699559"/>
                </a:lnTo>
                <a:cubicBezTo>
                  <a:pt x="6046132" y="776832"/>
                  <a:pt x="5983490" y="839474"/>
                  <a:pt x="5906217" y="839474"/>
                </a:cubicBezTo>
                <a:lnTo>
                  <a:pt x="139915" y="839474"/>
                </a:lnTo>
                <a:cubicBezTo>
                  <a:pt x="62642" y="839474"/>
                  <a:pt x="0" y="776832"/>
                  <a:pt x="0" y="699559"/>
                </a:cubicBezTo>
                <a:lnTo>
                  <a:pt x="0" y="13991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330" tIns="174330" rIns="174330" bIns="174330" numCol="1" spcCol="1270" anchor="ctr" anchorCtr="0">
            <a:noAutofit/>
          </a:bodyPr>
          <a:lstStyle/>
          <a:p>
            <a:pPr marL="0" lvl="0" indent="0" algn="l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kern="1200"/>
              <a:t>Tori Wheelis</a:t>
            </a:r>
          </a:p>
        </p:txBody>
      </p:sp>
    </p:spTree>
    <p:extLst>
      <p:ext uri="{BB962C8B-B14F-4D97-AF65-F5344CB8AC3E}">
        <p14:creationId xmlns:p14="http://schemas.microsoft.com/office/powerpoint/2010/main" val="360104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2CEB-8C36-4473-859A-7F3BDA55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The Brewery File: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3F072-879E-4EF4-8E93-7016150C0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Data File with Brewery Information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Picture 5" descr="A picture containing building, outdoor, road, ground&#10;&#10;Description generated with very high confidence">
            <a:extLst>
              <a:ext uri="{FF2B5EF4-FFF2-40B4-BE49-F238E27FC236}">
                <a16:creationId xmlns:a16="http://schemas.microsoft.com/office/drawing/2014/main" id="{C8AEFEBA-FE32-48AC-8A52-5A307975CF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5750" r="2" b="2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A38927-7D09-447C-92BA-6599E6DC9226}"/>
              </a:ext>
            </a:extLst>
          </p:cNvPr>
          <p:cNvSpPr txBox="1"/>
          <p:nvPr/>
        </p:nvSpPr>
        <p:spPr>
          <a:xfrm>
            <a:off x="9319099" y="6870700"/>
            <a:ext cx="287290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://elgourmeturbano.blogspot.com.ar/2015/05/7-mitos-sobre-la-cerveza-son-desmentido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731561-2B5D-4529-AF2A-4D937BBB5365}"/>
              </a:ext>
            </a:extLst>
          </p:cNvPr>
          <p:cNvSpPr txBox="1"/>
          <p:nvPr/>
        </p:nvSpPr>
        <p:spPr>
          <a:xfrm>
            <a:off x="8867086" y="5692798"/>
            <a:ext cx="268054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commons.wikimedia.org/wiki/File:Castle_Rock_Brewery_-_Nottingham_-_England_-_2004-11-04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932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able, cup, next, sitting&#10;&#10;Description generated with very high confidence">
            <a:extLst>
              <a:ext uri="{FF2B5EF4-FFF2-40B4-BE49-F238E27FC236}">
                <a16:creationId xmlns:a16="http://schemas.microsoft.com/office/drawing/2014/main" id="{FC63C61B-D9E0-4F3E-9911-8F2B661DDD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199" b="38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692CEB-8C36-4473-859A-7F3BDA55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The Beers File: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3F072-879E-4EF4-8E93-7016150C0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File with Beer Information</a:t>
            </a:r>
          </a:p>
        </p:txBody>
      </p:sp>
    </p:spTree>
    <p:extLst>
      <p:ext uri="{BB962C8B-B14F-4D97-AF65-F5344CB8AC3E}">
        <p14:creationId xmlns:p14="http://schemas.microsoft.com/office/powerpoint/2010/main" val="3705002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998FD-15BD-4784-BDD7-7118D22DF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6D15-0A78-4106-B255-DA58AD4EE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Insert Data for Question 2 – Print the first 6 observations and the last 6 observations.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26AE2F0-7965-4F15-A05A-3C6C574C7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49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A0083-F876-4D6B-83B4-4532B2546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Discoveries: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85836D-7136-4A75-9F89-30C548E65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data for question 3 – How many N/As are in each column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636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019AC39-A8A0-4737-A1E3-B9FACB7B73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975" b="8739"/>
          <a:stretch/>
        </p:blipFill>
        <p:spPr>
          <a:xfrm>
            <a:off x="-1578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EFA101-3090-446B-8BE4-D385076D5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73" y="271175"/>
            <a:ext cx="9905998" cy="1056640"/>
          </a:xfrm>
        </p:spPr>
        <p:txBody>
          <a:bodyPr>
            <a:normAutofit/>
          </a:bodyPr>
          <a:lstStyle/>
          <a:p>
            <a:r>
              <a:rPr lang="en-US" dirty="0"/>
              <a:t>US Brewery Locations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70D-6268-476C-925A-25CB13C5C794}"/>
              </a:ext>
            </a:extLst>
          </p:cNvPr>
          <p:cNvSpPr txBox="1"/>
          <p:nvPr/>
        </p:nvSpPr>
        <p:spPr>
          <a:xfrm>
            <a:off x="9511459" y="6657945"/>
            <a:ext cx="268054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mrkaplansclass.wikispaces.com/Five+Regions+for+the+Student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1441F-E22A-4DDE-82F0-9F589343E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692" y="2426561"/>
            <a:ext cx="8473440" cy="24011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F322FB-9ACA-4013-AFFF-4651EBCAE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" y="1774395"/>
            <a:ext cx="11678063" cy="33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3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2711-C54E-4A31-9A97-6F7F2789A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Median Alcohol Content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International Bitterness Units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E4B747C-6D7D-42D0-81A2-8AB1D772E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>
            <a:normAutofit/>
          </a:bodyPr>
          <a:lstStyle/>
          <a:p>
            <a:r>
              <a:rPr lang="en-US" dirty="0"/>
              <a:t>Highlight a few states from question 4 – Median alcohol content and international bitterness units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C2DD338-8709-40AE-88ED-16D7F960F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39" y="943373"/>
            <a:ext cx="3976788" cy="465121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70793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2711-C54E-4A31-9A97-6F7F2789A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560" y="584540"/>
            <a:ext cx="6846277" cy="124264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Median Alcohol Content</a:t>
            </a:r>
            <a:br>
              <a:rPr 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&amp;</a:t>
            </a:r>
            <a:br>
              <a:rPr 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International Bitterness Units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E4B747C-6D7D-42D0-81A2-8AB1D772E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60" y="2545081"/>
            <a:ext cx="6443078" cy="36134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 dirty="0"/>
              <a:t>Highlight a few states from question 4 – Median alcohol content and international bitterness units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C2DD338-8709-40AE-88ED-16D7F960F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62" y="1053463"/>
            <a:ext cx="4062167" cy="475107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2512274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243</TotalTime>
  <Words>232</Words>
  <Application>Microsoft Office PowerPoint</Application>
  <PresentationFormat>Widescreen</PresentationFormat>
  <Paragraphs>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Century Gothic</vt:lpstr>
      <vt:lpstr>Mesh</vt:lpstr>
      <vt:lpstr>Trends in US Breweries</vt:lpstr>
      <vt:lpstr>The TAJAR, Inc Team:</vt:lpstr>
      <vt:lpstr>The Brewery File:</vt:lpstr>
      <vt:lpstr>The Beers File:</vt:lpstr>
      <vt:lpstr>Example of Data </vt:lpstr>
      <vt:lpstr>Further Discoveries:</vt:lpstr>
      <vt:lpstr>US Brewery Locations</vt:lpstr>
      <vt:lpstr>Median Alcohol Content &amp; International Bitterness Units</vt:lpstr>
      <vt:lpstr>Median Alcohol Content &amp; International Bitterness Units</vt:lpstr>
      <vt:lpstr>Maximum ABV</vt:lpstr>
      <vt:lpstr>Most Bitter (IBU)</vt:lpstr>
      <vt:lpstr>Other Notable Information about ABV</vt:lpstr>
      <vt:lpstr>IBU vs ABV Relationship?</vt:lpstr>
      <vt:lpstr>Questions?</vt:lpstr>
      <vt:lpstr>Thank You for allowing us to partner with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Trends in Beer</dc:title>
  <dc:creator>Jodi Pafford</dc:creator>
  <cp:lastModifiedBy>Jodi Pafford</cp:lastModifiedBy>
  <cp:revision>10</cp:revision>
  <dcterms:created xsi:type="dcterms:W3CDTF">2018-06-20T02:52:10Z</dcterms:created>
  <dcterms:modified xsi:type="dcterms:W3CDTF">2018-06-24T04:38:44Z</dcterms:modified>
</cp:coreProperties>
</file>